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 showSpecialPlsOnTitleSld="0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</p:sldIdLst>
  <p:sldSz cy="6858000" cx="12192000"/>
  <p:notesSz cx="6858000" cy="9144000"/>
  <p:embeddedFontLst>
    <p:embeddedFont>
      <p:font typeface="Bitter"/>
      <p:regular r:id="rId51"/>
      <p:bold r:id="rId52"/>
      <p:italic r:id="rId53"/>
    </p:embeddedFont>
    <p:embeddedFont>
      <p:font typeface="Century Gothic"/>
      <p:regular r:id="rId54"/>
      <p:bold r:id="rId55"/>
      <p:italic r:id="rId56"/>
      <p:boldItalic r:id="rId5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58" roundtripDataSignature="AMtx7milLzfCfEmYCScHMtNJ7eYX75ux8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Bitter-regular.fntdata"/><Relationship Id="rId50" Type="http://schemas.openxmlformats.org/officeDocument/2006/relationships/slide" Target="slides/slide45.xml"/><Relationship Id="rId53" Type="http://schemas.openxmlformats.org/officeDocument/2006/relationships/font" Target="fonts/Bitter-italic.fntdata"/><Relationship Id="rId52" Type="http://schemas.openxmlformats.org/officeDocument/2006/relationships/font" Target="fonts/Bitter-bold.fntdata"/><Relationship Id="rId11" Type="http://schemas.openxmlformats.org/officeDocument/2006/relationships/slide" Target="slides/slide6.xml"/><Relationship Id="rId55" Type="http://schemas.openxmlformats.org/officeDocument/2006/relationships/font" Target="fonts/CenturyGothic-bold.fntdata"/><Relationship Id="rId10" Type="http://schemas.openxmlformats.org/officeDocument/2006/relationships/slide" Target="slides/slide5.xml"/><Relationship Id="rId54" Type="http://schemas.openxmlformats.org/officeDocument/2006/relationships/font" Target="fonts/CenturyGothic-regular.fntdata"/><Relationship Id="rId13" Type="http://schemas.openxmlformats.org/officeDocument/2006/relationships/slide" Target="slides/slide8.xml"/><Relationship Id="rId57" Type="http://schemas.openxmlformats.org/officeDocument/2006/relationships/font" Target="fonts/CenturyGothic-boldItalic.fntdata"/><Relationship Id="rId12" Type="http://schemas.openxmlformats.org/officeDocument/2006/relationships/slide" Target="slides/slide7.xml"/><Relationship Id="rId56" Type="http://schemas.openxmlformats.org/officeDocument/2006/relationships/font" Target="fonts/CenturyGothic-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58" Type="http://customschemas.google.com/relationships/presentationmetadata" Target="meta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datacamp.com/community/tutorials/stemming-lemmatization-python" TargetMode="External"/><Relationship Id="rId3" Type="http://schemas.openxmlformats.org/officeDocument/2006/relationships/hyperlink" Target="https://www.datacamp.com/community/tutorials/stemming-lemmatization-python" TargetMode="External"/><Relationship Id="rId4" Type="http://schemas.openxmlformats.org/officeDocument/2006/relationships/hyperlink" Target="https://towardsdatascience.com/stemming-lemmatization-what-ba782b7c0bd8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7" name="Google Shape;87;p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41b1556a12_0_6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41b1556a12_0_6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g41b1556a12_0_6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41b1556a12_0_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41b1556a12_0_3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g41b1556a12_0_3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41b1556a12_0_8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41b1556a12_0_8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g41b1556a12_0_8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3" name="Google Shape;173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419f1fb325_2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3" name="Google Shape;193;g419f1fb325_2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419f1fb325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419f1fb325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g419f1fb325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419f1fb325_0_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419f1fb325_0_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g419f1fb325_0_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419f1fb325_0_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419f1fb325_0_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g419f1fb325_0_2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4" name="Google Shape;94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6" name="Google Shape;226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 processamento de linguagem natural, o LDA é um modelo estatístico que permite categorizar observações ou dados em grupos/clusters de acordo com seu grau de similaridade. Cabe ao especialista analisar os grupos construídos por esse método de modo a identificar seu respectivo tema.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Modelo desenvolvido por David Blei em 2003, com colaboração de outros autores, tal como: Andrew Ng.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 número de tópicos afeta o resultado: poucos tópicos implicam em tópicos muito genéricos. Muitos tópicos implicam em tópicos mais detalhados, no entanto, isso aumenta tópicos duplicados.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Deixar exemplo aberto no chrome.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3" name="Google Shape;233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8" name="Google Shape;238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Topic coherence measures: Umass and UCI.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41b1556a12_1_20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5" name="Google Shape;245;g41b1556a12_1_20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41b1556a12_1_20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g41b1556a12_1_20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41b1556a12_1_2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g41b1556a12_1_2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41b1556a12_1_2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41b1556a12_1_22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g41b1556a12_1_22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41b1556a12_1_8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6" name="Google Shape;276;g41b1556a12_1_8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41b1556a12_1_9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g41b1556a12_1_9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41b1556a12_1_10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g41b1556a12_1_10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1" name="Google Shape;101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41b1556a12_1_1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g41b1556a12_1_1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41b1556a12_1_15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41b1556a12_1_15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g41b1556a12_1_15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41b1556a12_1_1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41b1556a12_1_13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g41b1556a12_1_13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41b1556a12_1_1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41b1556a12_1_14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g41b1556a12_1_14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41b1556a12_1_18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g41b1556a12_1_18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41b1556a12_1_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8" name="Google Shape;338;g41b1556a12_1_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p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p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2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2" name="Google Shape;362;p2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6" name="Google Shape;106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Análise exploratória de dados para identificar padrões.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 que é expressão regular: é uma representação de padrões em um corpo de texto, que permite localizar ou modificar caracteres ou palavras específicas de forma mais dinâmica.</a:t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41b1556a12_1_5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8" name="Google Shape;368;g41b1556a12_1_5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41b1556a12_1_7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g41b1556a12_1_7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41b1556a12_1_8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9" name="Google Shape;379;g41b1556a12_1_8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41b1556a12_1_8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g41b1556a12_1_8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41b1556a12_1_23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g41b1556a12_1_2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4" name="Google Shape;394;p2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41b1556a12_0_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3" name="Google Shape;113;g41b1556a12_0_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41b1556a12_0_7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41b1556a12_0_7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g41b1556a12_0_7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41b1556a12_1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6" name="Google Shape;126;g41b1556a12_1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Palavras é uma ferramenta de PLN (NLP) criada por Eckhard Bick.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Haveria muita perda de informação ao usar a alternativa de traduzir, pois já há perda na fase de OCR.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Mencionar os nomes duplicados e a necessidade de fazer análise exploratória para analisar os nomes.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Falar de entidade ativa e entidade passiva.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Mostrar o dataframe no código. Falar sobre a maior tolerância a Falsos Positivos para nomes de alta relevância.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41b1556a12_0_6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41b1556a12_0_6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u="sng">
              <a:solidFill>
                <a:schemeClr val="hlink"/>
              </a:solidFill>
              <a:hlinkClick r:id="rId2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https://www.datacamp.com/community/tutorials/stemming-lemmatization-python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u="sng">
                <a:solidFill>
                  <a:schemeClr val="hlink"/>
                </a:solidFill>
                <a:hlinkClick r:id="rId4"/>
              </a:rPr>
              <a:t>https://towardsdatascience.com/stemming-lemmatization-what-ba782b7c0bd8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/>
              <a:t>university, universal, universities, and universe.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/>
              <a:t>Lemma: morphological analysis. This allows it to do better resolutions (like resolving is and are to “be”)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g41b1556a12_0_6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lide de título" type="title">
  <p:cSld name="TITLE">
    <p:bg>
      <p:bgPr>
        <a:solidFill>
          <a:srgbClr val="3F3F3F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1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itter"/>
              <a:buNone/>
              <a:defRPr b="1" sz="6000"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31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3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3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ítulo e texto vertical" type="vertTx">
  <p:cSld name="VERTICAL_TEX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4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40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6" name="Google Shape;76;p4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4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4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ítulo e texto verticais" type="vertTitleAndTx">
  <p:cSld name="VERTICAL_TITLE_AND_VERTICAL_TEXT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41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41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2" name="Google Shape;82;p4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4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4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ítulo e conteúdo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6000"/>
              <a:buFont typeface="Bitter"/>
              <a:buNone/>
              <a:defRPr b="1" sz="6000">
                <a:solidFill>
                  <a:srgbClr val="3F3F3F"/>
                </a:solidFill>
                <a:latin typeface="Bitter"/>
                <a:ea typeface="Bitter"/>
                <a:cs typeface="Bitter"/>
                <a:sym typeface="Bit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Char char="•"/>
              <a:defRPr sz="2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800"/>
              <a:buChar char="•"/>
              <a:defRPr sz="2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064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800"/>
              <a:buChar char="•"/>
              <a:defRPr sz="2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064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800"/>
              <a:buChar char="•"/>
              <a:defRPr sz="2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064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800"/>
              <a:buChar char="•"/>
              <a:defRPr sz="2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3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3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3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7" name="Google Shape;27;p32"/>
          <p:cNvSpPr txBox="1"/>
          <p:nvPr/>
        </p:nvSpPr>
        <p:spPr>
          <a:xfrm>
            <a:off x="11207151" y="6408107"/>
            <a:ext cx="415498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/ 22</a:t>
            </a:r>
            <a:endParaRPr sz="11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beçalho da Seção" type="secHead">
  <p:cSld name="SECTION_HEADER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3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6000"/>
              <a:buFont typeface="Bitter"/>
              <a:buNone/>
              <a:defRPr sz="6000">
                <a:latin typeface="Bitter"/>
                <a:ea typeface="Bitter"/>
                <a:cs typeface="Bitter"/>
                <a:sym typeface="Bit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33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1" name="Google Shape;31;p3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3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3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uas Partes de Conteúdo" type="twoObj">
  <p:cSld name="TWO_OBJECTS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3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34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34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8" name="Google Shape;38;p3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3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3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ação" type="twoTxTwoObj">
  <p:cSld name="TWO_OBJECTS_WITH_TEX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35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35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4" name="Google Shape;44;p35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5" name="Google Shape;45;p35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6" name="Google Shape;46;p35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7" name="Google Shape;47;p3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3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3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omente título" type="titleOnly">
  <p:cSld name="TITLE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3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3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3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3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Em branco" type="blank">
  <p:cSld name="BLANK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3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3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údo com Legenda" type="objTx">
  <p:cSld name="OBJECT_WITH_CAPTION_TEXT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38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200"/>
              <a:buFont typeface="Century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38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2" name="Google Shape;62;p38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3" name="Google Shape;63;p3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3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3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magem com Legenda" type="picTx">
  <p:cSld name="PICTURE_WITH_CAPTION_TEXT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3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200"/>
              <a:buFont typeface="Century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39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9" name="Google Shape;69;p39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0" name="Google Shape;70;p3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3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3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6000"/>
              <a:buFont typeface="Century Gothic"/>
              <a:buNone/>
              <a:defRPr b="1" i="0" sz="6000" u="none" cap="none" strike="noStrik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30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3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3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3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de 22</a:t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png"/><Relationship Id="rId4" Type="http://schemas.openxmlformats.org/officeDocument/2006/relationships/image" Target="../media/image2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://pyldavis_output_100topics_rs00.html" TargetMode="External"/><Relationship Id="rId4" Type="http://schemas.openxmlformats.org/officeDocument/2006/relationships/image" Target="../media/image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://svn.aksw.org/papers/2015/WSDM_Topic_Evaluation/public.pdf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7.png"/><Relationship Id="rId4" Type="http://schemas.openxmlformats.org/officeDocument/2006/relationships/image" Target="../media/image11.png"/><Relationship Id="rId5" Type="http://schemas.openxmlformats.org/officeDocument/2006/relationships/image" Target="../media/image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2.png"/><Relationship Id="rId4" Type="http://schemas.openxmlformats.org/officeDocument/2006/relationships/image" Target="../media/image17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3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8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hyperlink" Target="https://github.com/rsouza/text-learning-tools/blob/master/notebooks/tesseract_ocr.ipynb" TargetMode="External"/><Relationship Id="rId4" Type="http://schemas.openxmlformats.org/officeDocument/2006/relationships/hyperlink" Target="https://github.com/rsouza/text-learning-tools/blob/master/notebooks/tesseract_ocr.ipynb" TargetMode="External"/><Relationship Id="rId5" Type="http://schemas.openxmlformats.org/officeDocument/2006/relationships/hyperlink" Target="https://cloud.google.com/vision" TargetMode="External"/><Relationship Id="rId6" Type="http://schemas.openxmlformats.org/officeDocument/2006/relationships/hyperlink" Target="https://transkribus.eu/Transkribus/" TargetMode="Externa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hyperlink" Target="http://web.stanford.edu/~jurafsky/slp3/" TargetMode="External"/><Relationship Id="rId4" Type="http://schemas.openxmlformats.org/officeDocument/2006/relationships/hyperlink" Target="https://jalammar.github.io/illustrated-word2vec/" TargetMode="External"/><Relationship Id="rId5" Type="http://schemas.openxmlformats.org/officeDocument/2006/relationships/hyperlink" Target="https://medium.com/@datamonsters/text-preprocessing-in-python-steps-tools-and-examples-bf025f872908" TargetMode="External"/><Relationship Id="rId6" Type="http://schemas.openxmlformats.org/officeDocument/2006/relationships/hyperlink" Target="https://github.com/fccoelho/curso-IRI" TargetMode="External"/><Relationship Id="rId7" Type="http://schemas.openxmlformats.org/officeDocument/2006/relationships/hyperlink" Target="https://nlp.stanford.edu/projects/glove/" TargetMode="External"/><Relationship Id="rId8" Type="http://schemas.openxmlformats.org/officeDocument/2006/relationships/hyperlink" Target="https://jalammar.github.io/illustrated-bert/" TargetMode="Externa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hyperlink" Target="http://visl.sdu.dk/~eckhard/pdf/PLP20-amilo.ps.pdf" TargetMode="External"/><Relationship Id="rId4" Type="http://schemas.openxmlformats.org/officeDocument/2006/relationships/hyperlink" Target="https://stanfordnlp.github.io/CoreNLP/" TargetMode="External"/><Relationship Id="rId5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"/>
          <p:cNvSpPr txBox="1"/>
          <p:nvPr>
            <p:ph type="ctrTitle"/>
          </p:nvPr>
        </p:nvSpPr>
        <p:spPr>
          <a:xfrm>
            <a:off x="1628932" y="1372201"/>
            <a:ext cx="9144000" cy="985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itter"/>
              <a:buNone/>
            </a:pPr>
            <a:r>
              <a:rPr lang="en-US"/>
              <a:t>Text data</a:t>
            </a:r>
            <a:endParaRPr b="1"/>
          </a:p>
        </p:txBody>
      </p:sp>
      <p:sp>
        <p:nvSpPr>
          <p:cNvPr id="91" name="Google Shape;91;p1"/>
          <p:cNvSpPr txBox="1"/>
          <p:nvPr>
            <p:ph idx="1" type="subTitle"/>
          </p:nvPr>
        </p:nvSpPr>
        <p:spPr>
          <a:xfrm>
            <a:off x="2008683" y="3238068"/>
            <a:ext cx="8384400" cy="27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</a:pPr>
            <a:r>
              <a:rPr lang="en-US" sz="3600">
                <a:latin typeface="Calibri"/>
                <a:ea typeface="Calibri"/>
                <a:cs typeface="Calibri"/>
                <a:sym typeface="Calibri"/>
              </a:rPr>
              <a:t>Topic Modeling, NLP </a:t>
            </a:r>
            <a:r>
              <a:rPr lang="en-US"/>
              <a:t>and other treatments to text</a:t>
            </a:r>
            <a:endParaRPr/>
          </a:p>
          <a:p>
            <a:pPr indent="0" lvl="0" marL="0" rtl="0" algn="ctr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</a:pPr>
            <a:r>
              <a:t/>
            </a:r>
            <a:endParaRPr sz="3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</a:pPr>
            <a:r>
              <a:rPr lang="en-US"/>
              <a:t>Hugo Barroso Barreto</a:t>
            </a:r>
            <a:br>
              <a:rPr lang="en-US"/>
            </a:br>
            <a:r>
              <a:rPr lang="en-US"/>
              <a:t>Marcelo B. Barata Ribeiro</a:t>
            </a:r>
            <a:endParaRPr sz="36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41b1556a12_0_69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Stemming</a:t>
            </a:r>
            <a:endParaRPr/>
          </a:p>
        </p:txBody>
      </p:sp>
      <p:sp>
        <p:nvSpPr>
          <p:cNvPr id="153" name="Google Shape;153;g41b1556a12_0_69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/>
              <a:t>Definition:</a:t>
            </a:r>
            <a:r>
              <a:rPr lang="en-US"/>
              <a:t> Crude heuristic process that </a:t>
            </a:r>
            <a:r>
              <a:rPr b="1" lang="en-US"/>
              <a:t>chops off the ends of words</a:t>
            </a:r>
            <a:r>
              <a:rPr lang="en-US"/>
              <a:t> reducing to their word stem, base or root form </a:t>
            </a:r>
            <a:r>
              <a:rPr lang="en-US"/>
              <a:t>in the hope of achieving what “principled” lemmatization attempts to do with a lot of linguistic knowledge.</a:t>
            </a:r>
            <a:endParaRPr/>
          </a:p>
          <a:p>
            <a:pPr indent="-406400" lvl="0" marL="457200" rtl="0" algn="l"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Related words map to the same stem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Porter Stemmer is the most common algorithm for stemming English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Stemmer operates on a single word without knowledge of the context (faster and easier to implement compared to lemmatization)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g41b1556a12_0_69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41b1556a12_0_3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Pre-Processing</a:t>
            </a:r>
            <a:r>
              <a:rPr lang="en-US"/>
              <a:t> </a:t>
            </a:r>
            <a:r>
              <a:rPr lang="en-US"/>
              <a:t>Dilemma</a:t>
            </a:r>
            <a:endParaRPr/>
          </a:p>
        </p:txBody>
      </p:sp>
      <p:sp>
        <p:nvSpPr>
          <p:cNvPr id="161" name="Google Shape;161;g41b1556a12_0_30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There is always a </a:t>
            </a:r>
            <a:r>
              <a:rPr b="1" lang="en-US"/>
              <a:t>trade-off</a:t>
            </a:r>
            <a:r>
              <a:rPr lang="en-US"/>
              <a:t> between noise reduction and loss of information.</a:t>
            </a:r>
            <a:endParaRPr/>
          </a:p>
          <a:p>
            <a:pPr indent="-406400" lvl="0" marL="457200" rtl="0" algn="l"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Case folding - Reduce all letters to lower case</a:t>
            </a:r>
            <a:endParaRPr/>
          </a:p>
          <a:p>
            <a:pPr indent="-406400" lvl="1" marL="9144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MIT vs. mit</a:t>
            </a:r>
            <a:endParaRPr/>
          </a:p>
          <a:p>
            <a:pPr indent="-406400" lvl="1" marL="9144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Fed vs. fed</a:t>
            </a:r>
            <a:endParaRPr/>
          </a:p>
          <a:p>
            <a:pPr indent="-406400" lvl="0" marL="457200" rtl="0" algn="l"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Stemmer equivalence class </a:t>
            </a:r>
            <a:r>
              <a:rPr b="1" i="1" lang="en-US"/>
              <a:t>oper </a:t>
            </a:r>
            <a:r>
              <a:rPr lang="en-US"/>
              <a:t>contains all of </a:t>
            </a:r>
            <a:r>
              <a:rPr i="1" lang="en-US"/>
              <a:t>operate</a:t>
            </a:r>
            <a:endParaRPr i="1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i="1" lang="en-US"/>
              <a:t>operating operates operation operative operatives operational.</a:t>
            </a:r>
            <a:endParaRPr i="1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g41b1556a12_0_30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41b1556a12_0_8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Tokenization Difficulties</a:t>
            </a:r>
            <a:endParaRPr/>
          </a:p>
        </p:txBody>
      </p:sp>
      <p:sp>
        <p:nvSpPr>
          <p:cNvPr id="169" name="Google Shape;169;g41b1556a12_0_85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06400" lvl="0" marL="457200" rtl="0" algn="l"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One word or two? (or several)</a:t>
            </a:r>
            <a:endParaRPr/>
          </a:p>
          <a:p>
            <a:pPr indent="-406400" lvl="1" marL="9144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Hewlett-Packard</a:t>
            </a:r>
            <a:endParaRPr/>
          </a:p>
          <a:p>
            <a:pPr indent="-406400" lvl="1" marL="9144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State-of-the-art</a:t>
            </a:r>
            <a:endParaRPr/>
          </a:p>
          <a:p>
            <a:pPr indent="-406400" lvl="1" marL="9144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Los Angeles-based company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Numbers</a:t>
            </a:r>
            <a:endParaRPr/>
          </a:p>
          <a:p>
            <a:pPr indent="-406400" lvl="1" marL="9144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3/20/91 vs. 20/3/91</a:t>
            </a:r>
            <a:endParaRPr/>
          </a:p>
          <a:p>
            <a:pPr indent="-406400" lvl="1" marL="9144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(800) 234-2333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Compounded words (“No whitespace” words)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Accents and diacritics</a:t>
            </a:r>
            <a:endParaRPr/>
          </a:p>
        </p:txBody>
      </p:sp>
      <p:sp>
        <p:nvSpPr>
          <p:cNvPr id="170" name="Google Shape;170;g41b1556a12_0_85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9"/>
          <p:cNvSpPr txBox="1"/>
          <p:nvPr>
            <p:ph type="ctrTitle"/>
          </p:nvPr>
        </p:nvSpPr>
        <p:spPr>
          <a:xfrm>
            <a:off x="1628932" y="2554761"/>
            <a:ext cx="9144000" cy="98540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itter"/>
              <a:buNone/>
            </a:pPr>
            <a:r>
              <a:rPr lang="en-US"/>
              <a:t>Topic Modelling</a:t>
            </a:r>
            <a:endParaRPr b="1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6000"/>
              <a:buFont typeface="Bitter"/>
              <a:buNone/>
            </a:pPr>
            <a:r>
              <a:rPr lang="en-US"/>
              <a:t>Topic Modelling</a:t>
            </a:r>
            <a:endParaRPr/>
          </a:p>
        </p:txBody>
      </p:sp>
      <p:pic>
        <p:nvPicPr>
          <p:cNvPr id="181" name="Google Shape;181;p10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73520" y="1825625"/>
            <a:ext cx="7844960" cy="4351338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6000"/>
              <a:buFont typeface="Bitter"/>
              <a:buNone/>
            </a:pPr>
            <a:r>
              <a:rPr lang="en-US"/>
              <a:t>Latent Dirichlet Allocation</a:t>
            </a:r>
            <a:endParaRPr/>
          </a:p>
        </p:txBody>
      </p:sp>
      <p:pic>
        <p:nvPicPr>
          <p:cNvPr id="188" name="Google Shape;188;p11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65575" y="1757999"/>
            <a:ext cx="5775649" cy="4351338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90" name="Google Shape;190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35205" y="2410192"/>
            <a:ext cx="2188950" cy="3046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419f1fb325_2_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6000"/>
              <a:buFont typeface="Bitter"/>
              <a:buNone/>
            </a:pPr>
            <a:r>
              <a:rPr lang="en-US"/>
              <a:t>LDA assumptions</a:t>
            </a:r>
            <a:endParaRPr/>
          </a:p>
        </p:txBody>
      </p:sp>
      <p:sp>
        <p:nvSpPr>
          <p:cNvPr id="196" name="Google Shape;196;g419f1fb325_2_0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Char char="•"/>
            </a:pPr>
            <a:r>
              <a:rPr lang="en-US"/>
              <a:t>The order of the words in the document does not matter (“bag of words” assumption)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Char char="•"/>
            </a:pPr>
            <a:r>
              <a:rPr lang="en-US"/>
              <a:t>The order of documents does not matter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Char char="•"/>
            </a:pPr>
            <a:r>
              <a:rPr lang="en-US"/>
              <a:t>The number of topics is assumed known and fixed</a:t>
            </a:r>
            <a:endParaRPr/>
          </a:p>
        </p:txBody>
      </p:sp>
      <p:sp>
        <p:nvSpPr>
          <p:cNvPr id="197" name="Google Shape;197;g419f1fb325_2_0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419f1fb325_0_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Latent Dirichlet Allocation</a:t>
            </a:r>
            <a:endParaRPr/>
          </a:p>
        </p:txBody>
      </p:sp>
      <p:sp>
        <p:nvSpPr>
          <p:cNvPr id="204" name="Google Shape;204;g419f1fb325_0_0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1. Randomly choose a distribution over topics.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2. For each word in the document</a:t>
            </a:r>
            <a:endParaRPr/>
          </a:p>
          <a:p>
            <a:pPr indent="45720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600"/>
              <a:t>(a) Randomly choose a topic from the distribution over topics in step #1.</a:t>
            </a:r>
            <a:endParaRPr sz="2600"/>
          </a:p>
          <a:p>
            <a:pPr indent="45720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600"/>
              <a:t>(b) Randomly choose a word from the corresponding distribution over the vocabulary.</a:t>
            </a:r>
            <a:endParaRPr sz="26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/>
              <a:t>All the documents</a:t>
            </a:r>
            <a:r>
              <a:rPr lang="en-US"/>
              <a:t> in the collection </a:t>
            </a:r>
            <a:r>
              <a:rPr b="1" lang="en-US"/>
              <a:t>share the same set of topics</a:t>
            </a:r>
            <a:r>
              <a:rPr lang="en-US"/>
              <a:t>, but </a:t>
            </a:r>
            <a:r>
              <a:rPr b="1" lang="en-US"/>
              <a:t>each document</a:t>
            </a:r>
            <a:r>
              <a:rPr lang="en-US"/>
              <a:t> exhibits those </a:t>
            </a:r>
            <a:r>
              <a:rPr b="1" lang="en-US"/>
              <a:t>topics with different proportion</a:t>
            </a:r>
            <a:r>
              <a:rPr lang="en-US"/>
              <a:t>.</a:t>
            </a:r>
            <a:endParaRPr/>
          </a:p>
        </p:txBody>
      </p:sp>
      <p:sp>
        <p:nvSpPr>
          <p:cNvPr id="205" name="Google Shape;205;g419f1fb325_0_0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419f1fb325_0_9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Latent Dirichlet Allocation</a:t>
            </a:r>
            <a:endParaRPr/>
          </a:p>
        </p:txBody>
      </p:sp>
      <p:sp>
        <p:nvSpPr>
          <p:cNvPr id="212" name="Google Shape;212;g419f1fb325_0_9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The documents themselves are observed, while the </a:t>
            </a:r>
            <a:r>
              <a:rPr b="1" lang="en-US"/>
              <a:t>topic structure</a:t>
            </a:r>
            <a:r>
              <a:rPr lang="en-US"/>
              <a:t> (the topics, per-document topic distributions, and the per-document per-word topic assignments) </a:t>
            </a:r>
            <a:r>
              <a:rPr b="1" lang="en-US"/>
              <a:t>are hidden structure</a:t>
            </a:r>
            <a:r>
              <a:rPr lang="en-US"/>
              <a:t>.</a:t>
            </a:r>
            <a:endParaRPr/>
          </a:p>
          <a:p>
            <a:pPr indent="-406400" lvl="0" marL="457200" rtl="0" algn="l"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We are reversing “the generative process”: what is the hidden structure that likely generated the observed collection?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g419f1fb325_0_9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419f1fb325_0_20"/>
          <p:cNvSpPr txBox="1"/>
          <p:nvPr>
            <p:ph type="title"/>
          </p:nvPr>
        </p:nvSpPr>
        <p:spPr>
          <a:xfrm>
            <a:off x="838200" y="0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Latent Dirichlet Allocation</a:t>
            </a:r>
            <a:endParaRPr/>
          </a:p>
        </p:txBody>
      </p:sp>
      <p:sp>
        <p:nvSpPr>
          <p:cNvPr id="220" name="Google Shape;220;g419f1fb325_0_20"/>
          <p:cNvSpPr txBox="1"/>
          <p:nvPr>
            <p:ph idx="1" type="body"/>
          </p:nvPr>
        </p:nvSpPr>
        <p:spPr>
          <a:xfrm>
            <a:off x="838200" y="9952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T</a:t>
            </a:r>
            <a:r>
              <a:rPr lang="en-US"/>
              <a:t>he generative process for LDA corresponds to the following joint distribution of the hidden and observed variables:</a:t>
            </a:r>
            <a:endParaRPr/>
          </a:p>
          <a:p>
            <a:pPr indent="-406400" lvl="0" marL="457200" rtl="0" algn="l"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Variables: topic assignment, per-document topic proportions, observed words and topics.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406400" lvl="0" marL="457200" rtl="0" algn="l"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Posterior distribution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g419f1fb325_0_20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22" name="Google Shape;222;g419f1fb325_0_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4761" y="2851599"/>
            <a:ext cx="7582475" cy="150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g419f1fb325_0_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59849" y="5499975"/>
            <a:ext cx="6872300" cy="856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Definitions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Text Data Pre-Processing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800"/>
              <a:buChar char="•"/>
            </a:pPr>
            <a:r>
              <a:rPr lang="en-US"/>
              <a:t>Topic Modelling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Context/Word Prediction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Word Embedding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Computer Vision and OCR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Information Retrival</a:t>
            </a:r>
            <a:endParaRPr/>
          </a:p>
        </p:txBody>
      </p:sp>
      <p:sp>
        <p:nvSpPr>
          <p:cNvPr id="97" name="Google Shape;97;p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6000"/>
              <a:buFont typeface="Bitter"/>
              <a:buNone/>
            </a:pPr>
            <a:r>
              <a:rPr lang="en-US"/>
              <a:t>Summary</a:t>
            </a:r>
            <a:endParaRPr/>
          </a:p>
        </p:txBody>
      </p:sp>
      <p:sp>
        <p:nvSpPr>
          <p:cNvPr id="98" name="Google Shape;98;p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6000"/>
              <a:buFont typeface="Bitter"/>
              <a:buNone/>
            </a:pPr>
            <a:r>
              <a:rPr lang="en-US"/>
              <a:t>Topic Modelling</a:t>
            </a:r>
            <a:endParaRPr/>
          </a:p>
        </p:txBody>
      </p:sp>
      <p:sp>
        <p:nvSpPr>
          <p:cNvPr id="229" name="Google Shape;229;p12"/>
          <p:cNvSpPr txBox="1"/>
          <p:nvPr>
            <p:ph idx="1" type="body"/>
          </p:nvPr>
        </p:nvSpPr>
        <p:spPr>
          <a:xfrm>
            <a:off x="838200" y="1825625"/>
            <a:ext cx="10515600" cy="476690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Char char="•"/>
            </a:pPr>
            <a:r>
              <a:rPr lang="en-US"/>
              <a:t>Python packages: gensim, sklearn and pyLDAvis 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Char char="•"/>
            </a:pPr>
            <a:r>
              <a:rPr lang="en-US"/>
              <a:t>Mostly used model: LDA (Latent Dirichlet Allocation)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Char char="•"/>
            </a:pPr>
            <a:r>
              <a:rPr lang="en-US"/>
              <a:t>Alternatives: 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800"/>
              <a:buChar char="•"/>
            </a:pPr>
            <a:r>
              <a:rPr lang="en-US"/>
              <a:t>HDP (Hierarchical Dirichlet Process)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800"/>
              <a:buChar char="•"/>
            </a:pPr>
            <a:r>
              <a:rPr lang="en-US"/>
              <a:t>LSI (Latent Semantic Index)</a:t>
            </a:r>
            <a:endParaRPr/>
          </a:p>
        </p:txBody>
      </p:sp>
      <p:sp>
        <p:nvSpPr>
          <p:cNvPr id="230" name="Google Shape;230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p14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46900" y="-11430"/>
            <a:ext cx="10882859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6000"/>
              <a:buFont typeface="Bitter"/>
              <a:buNone/>
            </a:pPr>
            <a:r>
              <a:rPr lang="en-US"/>
              <a:t>Validation</a:t>
            </a:r>
            <a:endParaRPr/>
          </a:p>
        </p:txBody>
      </p:sp>
      <p:sp>
        <p:nvSpPr>
          <p:cNvPr id="241" name="Google Shape;241;p1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Char char="•"/>
            </a:pPr>
            <a:r>
              <a:rPr lang="en-US"/>
              <a:t>The generated topics demand the collaboration of domain experts for validation and naming. 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Char char="•"/>
            </a:pPr>
            <a:r>
              <a:rPr lang="en-US"/>
              <a:t>It usually comprehends </a:t>
            </a:r>
            <a:r>
              <a:rPr lang="en-US"/>
              <a:t>exhaustive</a:t>
            </a:r>
            <a:r>
              <a:rPr lang="en-US"/>
              <a:t> analysis of topics, tokens and documents, and also formulation of cohesion index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Char char="•"/>
            </a:pPr>
            <a:r>
              <a:rPr lang="en-US"/>
              <a:t>It is possible to partly automate this process. See, for example, the paper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“Exploring the Space of Topic Coherence Measures”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242" name="Google Shape;242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41b1556a12_1_203"/>
          <p:cNvSpPr txBox="1"/>
          <p:nvPr>
            <p:ph type="ctrTitle"/>
          </p:nvPr>
        </p:nvSpPr>
        <p:spPr>
          <a:xfrm>
            <a:off x="1628925" y="2554741"/>
            <a:ext cx="9144000" cy="1796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itter"/>
              <a:buNone/>
            </a:pPr>
            <a:r>
              <a:rPr lang="en-US"/>
              <a:t>Context/Word Prediction</a:t>
            </a:r>
            <a:endParaRPr b="1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41b1556a12_1_207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6000"/>
              <a:buFont typeface="Bitter"/>
              <a:buNone/>
            </a:pPr>
            <a:r>
              <a:rPr lang="en-US"/>
              <a:t>n-grams</a:t>
            </a:r>
            <a:endParaRPr/>
          </a:p>
        </p:txBody>
      </p:sp>
      <p:sp>
        <p:nvSpPr>
          <p:cNvPr id="253" name="Google Shape;253;g41b1556a12_1_207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n-gram</a:t>
            </a:r>
            <a:r>
              <a:rPr lang="en-US"/>
              <a:t> is a contiguous sequence of n items from a given sample of text or speech.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 science is fun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Unigrams: look at individual words. “data”, “science”, “is”, “fun”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Bigrams: look at word pairs. “data science”, “science is”, “is fun”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Trigrams: look at word triplets. “data science is”, “science is fun”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g41b1556a12_1_207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41b1556a12_1_213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6000"/>
              <a:buFont typeface="Bitter"/>
              <a:buNone/>
            </a:pPr>
            <a:r>
              <a:rPr lang="en-US"/>
              <a:t>n-grams models</a:t>
            </a:r>
            <a:endParaRPr/>
          </a:p>
        </p:txBody>
      </p:sp>
      <p:sp>
        <p:nvSpPr>
          <p:cNvPr id="260" name="Google Shape;260;g41b1556a12_1_213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Char char="•"/>
            </a:pPr>
            <a:r>
              <a:rPr lang="en-US"/>
              <a:t>n-grams models are </a:t>
            </a:r>
            <a:r>
              <a:rPr b="1" lang="en-US"/>
              <a:t>Markov models</a:t>
            </a:r>
            <a:r>
              <a:rPr lang="en-US"/>
              <a:t> that estimate words from a fixed window of previous words. 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Char char="•"/>
            </a:pPr>
            <a:r>
              <a:rPr lang="en-US"/>
              <a:t>n-gram probabilities can be estimated by counting in a corpus and normalizing (the maximum likelihood estimate)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g41b1556a12_1_213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62" name="Google Shape;262;g41b1556a12_1_2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1075" y="3090170"/>
            <a:ext cx="3700300" cy="52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g41b1556a12_1_2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81700" y="2796463"/>
            <a:ext cx="5162550" cy="111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g41b1556a12_1_2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62450" y="5235013"/>
            <a:ext cx="3467100" cy="82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41b1556a12_1_222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Early Neural Models</a:t>
            </a:r>
            <a:endParaRPr/>
          </a:p>
        </p:txBody>
      </p:sp>
      <p:sp>
        <p:nvSpPr>
          <p:cNvPr id="271" name="Google Shape;271;g41b1556a12_1_222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g41b1556a12_1_222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73" name="Google Shape;273;g41b1556a12_1_2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8300" y="1825625"/>
            <a:ext cx="8915400" cy="461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41b1556a12_1_89"/>
          <p:cNvSpPr txBox="1"/>
          <p:nvPr>
            <p:ph type="ctrTitle"/>
          </p:nvPr>
        </p:nvSpPr>
        <p:spPr>
          <a:xfrm>
            <a:off x="1646850" y="2900850"/>
            <a:ext cx="9144000" cy="1056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itter"/>
              <a:buNone/>
            </a:pPr>
            <a:r>
              <a:rPr lang="en-US"/>
              <a:t>Word </a:t>
            </a:r>
            <a:r>
              <a:rPr lang="en-US"/>
              <a:t>Embedding</a:t>
            </a:r>
            <a:endParaRPr b="1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41b1556a12_1_93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6000"/>
              <a:buFont typeface="Bitter"/>
              <a:buNone/>
            </a:pPr>
            <a:r>
              <a:rPr lang="en-US"/>
              <a:t>Vector Semantics</a:t>
            </a:r>
            <a:endParaRPr/>
          </a:p>
        </p:txBody>
      </p:sp>
      <p:sp>
        <p:nvSpPr>
          <p:cNvPr id="284" name="Google Shape;284;g41b1556a12_1_93"/>
          <p:cNvSpPr txBox="1"/>
          <p:nvPr>
            <p:ph idx="1" type="body"/>
          </p:nvPr>
        </p:nvSpPr>
        <p:spPr>
          <a:xfrm>
            <a:off x="838200" y="1825625"/>
            <a:ext cx="10515600" cy="46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idea of vector semantics is thus to represent a </a:t>
            </a:r>
            <a:r>
              <a:rPr b="1" lang="en-US"/>
              <a:t>word as a point in some multidimensional semantic space</a:t>
            </a:r>
            <a:r>
              <a:rPr lang="en-US"/>
              <a:t>.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Vectors for representing words are called </a:t>
            </a:r>
            <a:r>
              <a:rPr b="1" lang="en-US"/>
              <a:t>embeddings</a:t>
            </a:r>
            <a:r>
              <a:rPr lang="en-US"/>
              <a:t>, because the word is embedded in a particular vector space.</a:t>
            </a:r>
            <a:endParaRPr/>
          </a:p>
          <a:p>
            <a:pPr indent="-4064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tf-idf</a:t>
            </a:r>
            <a:endParaRPr/>
          </a:p>
          <a:p>
            <a:pPr indent="-4064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Word2Vec</a:t>
            </a:r>
            <a:endParaRPr/>
          </a:p>
          <a:p>
            <a:pPr indent="-4064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GloVe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Word and document similarities are computed by some function of the dot product between vectors. The cosine of two vectors is the most popular such metric.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g41b1556a12_1_93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41b1556a12_1_101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6000"/>
              <a:buFont typeface="Bitter"/>
              <a:buNone/>
            </a:pPr>
            <a:r>
              <a:rPr lang="en-US"/>
              <a:t>TF-IDF</a:t>
            </a:r>
            <a:endParaRPr/>
          </a:p>
        </p:txBody>
      </p:sp>
      <p:sp>
        <p:nvSpPr>
          <p:cNvPr id="291" name="Google Shape;291;g41b1556a12_1_101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Image result for tf-idf" id="292" name="Google Shape;292;g41b1556a12_1_10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81937" y="2961490"/>
            <a:ext cx="3038475" cy="1905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g41b1556a12_1_101"/>
          <p:cNvSpPr txBox="1"/>
          <p:nvPr>
            <p:ph idx="1" type="body"/>
          </p:nvPr>
        </p:nvSpPr>
        <p:spPr>
          <a:xfrm>
            <a:off x="838200" y="1847988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main idea is to weight </a:t>
            </a:r>
            <a:r>
              <a:rPr lang="en-US"/>
              <a:t>co-occurrence matrix (|V|x|V|) by each term tf-idf value calculated over a corpus.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4064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Baseline model for word </a:t>
            </a:r>
            <a:r>
              <a:rPr lang="en-US"/>
              <a:t>embedding</a:t>
            </a:r>
            <a:r>
              <a:rPr lang="en-US"/>
              <a:t>.</a:t>
            </a:r>
            <a:endParaRPr/>
          </a:p>
          <a:p>
            <a:pPr indent="-4064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Generates a sparse space.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4"/>
          <p:cNvSpPr txBox="1"/>
          <p:nvPr>
            <p:ph type="ctrTitle"/>
          </p:nvPr>
        </p:nvSpPr>
        <p:spPr>
          <a:xfrm>
            <a:off x="1628932" y="2554761"/>
            <a:ext cx="9144000" cy="98540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itter"/>
              <a:buNone/>
            </a:pPr>
            <a:r>
              <a:rPr lang="en-US"/>
              <a:t>Definitions</a:t>
            </a:r>
            <a:endParaRPr b="1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41b1556a12_1_124"/>
          <p:cNvSpPr txBox="1"/>
          <p:nvPr>
            <p:ph idx="1" type="body"/>
          </p:nvPr>
        </p:nvSpPr>
        <p:spPr>
          <a:xfrm>
            <a:off x="838200" y="1825625"/>
            <a:ext cx="106932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intuition of word2vec is train a classifier on a binary prediction task: “Is word </a:t>
            </a:r>
            <a:r>
              <a:rPr i="1" lang="en-US"/>
              <a:t>w</a:t>
            </a:r>
            <a:r>
              <a:rPr lang="en-US"/>
              <a:t> likely to show up near </a:t>
            </a:r>
            <a:r>
              <a:rPr i="1" lang="en-US"/>
              <a:t>apricot</a:t>
            </a:r>
            <a:r>
              <a:rPr lang="en-US"/>
              <a:t>?”, ignore the result and instead take the</a:t>
            </a:r>
            <a:r>
              <a:rPr b="1" lang="en-US"/>
              <a:t> learned classifier weights</a:t>
            </a:r>
            <a:r>
              <a:rPr lang="en-US"/>
              <a:t> as the </a:t>
            </a:r>
            <a:r>
              <a:rPr b="1" lang="en-US"/>
              <a:t>word embeddings</a:t>
            </a:r>
            <a:r>
              <a:rPr lang="en-US"/>
              <a:t>.</a:t>
            </a:r>
            <a:endParaRPr/>
          </a:p>
          <a:p>
            <a:pPr indent="-4064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Generates a </a:t>
            </a:r>
            <a:r>
              <a:rPr b="1" lang="en-US"/>
              <a:t>Smaller </a:t>
            </a:r>
            <a:r>
              <a:rPr lang="en-US"/>
              <a:t>(50-1000 dimensions) and </a:t>
            </a:r>
            <a:r>
              <a:rPr b="1" lang="en-US"/>
              <a:t>Dense </a:t>
            </a:r>
            <a:r>
              <a:rPr lang="en-US"/>
              <a:t>(most values are non-zero) space.</a:t>
            </a:r>
            <a:endParaRPr/>
          </a:p>
          <a:p>
            <a:pPr indent="-406400" lvl="1" marL="9144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Smaller and dense vectors are good for saving computation resources and avoid overfitting.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Main Algorithms:</a:t>
            </a:r>
            <a:endParaRPr/>
          </a:p>
          <a:p>
            <a:pPr indent="-4064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b="1" lang="en-US"/>
              <a:t>Continuous Bag of Words:</a:t>
            </a:r>
            <a:r>
              <a:rPr lang="en-US"/>
              <a:t> “predict” word from context</a:t>
            </a:r>
            <a:endParaRPr/>
          </a:p>
          <a:p>
            <a:pPr indent="-406400" lvl="0" marL="457200" rtl="0" algn="l"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b="1" lang="en-US"/>
              <a:t>Skipgram (with </a:t>
            </a:r>
            <a:r>
              <a:rPr b="1" lang="en-US"/>
              <a:t>Negative Sampling):</a:t>
            </a:r>
            <a:r>
              <a:rPr lang="en-US"/>
              <a:t> “predict” context from word</a:t>
            </a:r>
            <a:endParaRPr/>
          </a:p>
        </p:txBody>
      </p:sp>
      <p:sp>
        <p:nvSpPr>
          <p:cNvPr id="299" name="Google Shape;299;g41b1556a12_1_124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6000"/>
              <a:buFont typeface="Bitter"/>
              <a:buNone/>
            </a:pPr>
            <a:r>
              <a:rPr lang="en-US"/>
              <a:t>Word2Vec</a:t>
            </a:r>
            <a:endParaRPr/>
          </a:p>
        </p:txBody>
      </p:sp>
      <p:sp>
        <p:nvSpPr>
          <p:cNvPr id="300" name="Google Shape;300;g41b1556a12_1_124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41b1556a12_1_154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Word2Vec - SGNS</a:t>
            </a:r>
            <a:endParaRPr/>
          </a:p>
        </p:txBody>
      </p:sp>
      <p:sp>
        <p:nvSpPr>
          <p:cNvPr id="307" name="Google Shape;307;g41b1556a12_1_154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The intuition of skip-gram is: </a:t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/>
              <a:t>1. Treat the target word and a neighboring context word as positive examples. </a:t>
            </a:r>
            <a:endParaRPr sz="2400"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/>
              <a:t>2. Randomly sample other words in the lexicon to get negative samples. </a:t>
            </a:r>
            <a:endParaRPr sz="2400"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/>
              <a:t>3. Use logistic regression to train a classifier to distinguish those two cases. </a:t>
            </a:r>
            <a:endParaRPr sz="2400"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/>
              <a:t>4. Use the regression weights as the embeddings.</a:t>
            </a:r>
            <a:endParaRPr sz="24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Two key hyperparameters:</a:t>
            </a:r>
            <a:endParaRPr/>
          </a:p>
          <a:p>
            <a:pPr indent="-406400" lvl="0" marL="457200" rtl="0" algn="l"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w</a:t>
            </a:r>
            <a:r>
              <a:rPr lang="en-US"/>
              <a:t>indow size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n</a:t>
            </a:r>
            <a:r>
              <a:rPr lang="en-US"/>
              <a:t>umber of negative samples.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/>
          </a:p>
        </p:txBody>
      </p:sp>
      <p:sp>
        <p:nvSpPr>
          <p:cNvPr id="308" name="Google Shape;308;g41b1556a12_1_154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41b1556a12_1_133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6000"/>
              <a:buFont typeface="Bitter"/>
              <a:buNone/>
            </a:pPr>
            <a:r>
              <a:rPr lang="en-US"/>
              <a:t>Word2Vec - SGNS</a:t>
            </a:r>
            <a:endParaRPr/>
          </a:p>
        </p:txBody>
      </p:sp>
      <p:sp>
        <p:nvSpPr>
          <p:cNvPr id="315" name="Google Shape;315;g41b1556a12_1_133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g41b1556a12_1_133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17" name="Google Shape;317;g41b1556a12_1_1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7825" y="1690825"/>
            <a:ext cx="8896350" cy="464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41b1556a12_1_144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Word2Vec - SGNS</a:t>
            </a:r>
            <a:endParaRPr/>
          </a:p>
        </p:txBody>
      </p:sp>
      <p:sp>
        <p:nvSpPr>
          <p:cNvPr id="324" name="Google Shape;324;g41b1556a12_1_144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g41b1556a12_1_144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26" name="Google Shape;326;g41b1556a12_1_1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5288" y="2281713"/>
            <a:ext cx="5495925" cy="3228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g41b1556a12_1_1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5988" y="2310300"/>
            <a:ext cx="5686425" cy="3171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41b1556a12_1_181"/>
          <p:cNvSpPr txBox="1"/>
          <p:nvPr>
            <p:ph idx="1" type="body"/>
          </p:nvPr>
        </p:nvSpPr>
        <p:spPr>
          <a:xfrm>
            <a:off x="838200" y="1825625"/>
            <a:ext cx="106932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GloVe - Global Vectors -does not rely just on local statistics (local context information of words), but incorporates global statistics (word co-occurrence).</a:t>
            </a:r>
            <a:endParaRPr/>
          </a:p>
          <a:p>
            <a:pPr indent="0" lvl="0" marL="0" rtl="0" algn="just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The main intuition underlying the model is that ratios of word-word </a:t>
            </a:r>
            <a:r>
              <a:rPr b="1" lang="en-US"/>
              <a:t>co-occurrence probabilities</a:t>
            </a:r>
            <a:r>
              <a:rPr lang="en-US"/>
              <a:t> have the potential for encoding some form of </a:t>
            </a:r>
            <a:r>
              <a:rPr b="1" lang="en-US"/>
              <a:t>meaning</a:t>
            </a:r>
            <a:r>
              <a:rPr lang="en-US"/>
              <a:t>.</a:t>
            </a:r>
            <a:endParaRPr/>
          </a:p>
        </p:txBody>
      </p:sp>
      <p:sp>
        <p:nvSpPr>
          <p:cNvPr id="333" name="Google Shape;333;g41b1556a12_1_181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6000"/>
              <a:buFont typeface="Bitter"/>
              <a:buNone/>
            </a:pPr>
            <a:r>
              <a:rPr lang="en-US"/>
              <a:t>GloVe</a:t>
            </a:r>
            <a:endParaRPr/>
          </a:p>
        </p:txBody>
      </p:sp>
      <p:sp>
        <p:nvSpPr>
          <p:cNvPr id="334" name="Google Shape;334;g41b1556a12_1_181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35" name="Google Shape;335;g41b1556a12_1_1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86200" y="4849463"/>
            <a:ext cx="4219575" cy="84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41b1556a12_1_9"/>
          <p:cNvSpPr txBox="1"/>
          <p:nvPr>
            <p:ph type="ctrTitle"/>
          </p:nvPr>
        </p:nvSpPr>
        <p:spPr>
          <a:xfrm>
            <a:off x="1628925" y="2554751"/>
            <a:ext cx="9144000" cy="1581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itter"/>
              <a:buNone/>
            </a:pPr>
            <a:r>
              <a:rPr lang="en-US"/>
              <a:t>Computer vision and OCR</a:t>
            </a:r>
            <a:endParaRPr b="1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5" name="Google Shape;345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63383" y="0"/>
            <a:ext cx="606523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2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1" name="Google Shape;351;p26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5800" y="158189"/>
            <a:ext cx="4274820" cy="6699811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2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53" name="Google Shape;353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32120" y="-296733"/>
            <a:ext cx="5223510" cy="73612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2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6000"/>
              <a:buFont typeface="Bitter"/>
              <a:buNone/>
            </a:pPr>
            <a:r>
              <a:rPr lang="en-US"/>
              <a:t>Computer vision e OCR</a:t>
            </a:r>
            <a:endParaRPr/>
          </a:p>
        </p:txBody>
      </p:sp>
      <p:sp>
        <p:nvSpPr>
          <p:cNvPr id="359" name="Google Shape;359;p27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Char char="•"/>
            </a:pPr>
            <a:r>
              <a:rPr lang="en-US"/>
              <a:t>Ferramentas para lidar com imagens de texto:</a:t>
            </a:r>
            <a:endParaRPr u="sng">
              <a:solidFill>
                <a:schemeClr val="hlink"/>
              </a:solidFill>
              <a:hlinkClick r:id="rId3"/>
            </a:endParaRPr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800"/>
              <a:buChar char="•"/>
            </a:pPr>
            <a:r>
              <a:rPr lang="en-US" u="sng">
                <a:solidFill>
                  <a:schemeClr val="hlink"/>
                </a:solidFill>
                <a:hlinkClick r:id="rId4"/>
              </a:rPr>
              <a:t>Tesseract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800"/>
              <a:buChar char="•"/>
            </a:pPr>
            <a:r>
              <a:rPr lang="en-US" u="sng">
                <a:solidFill>
                  <a:schemeClr val="hlink"/>
                </a:solidFill>
                <a:hlinkClick r:id="rId5"/>
              </a:rPr>
              <a:t>Cloud Vision API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800"/>
              <a:buChar char="•"/>
            </a:pPr>
            <a:r>
              <a:rPr lang="en-US" u="sng">
                <a:solidFill>
                  <a:schemeClr val="hlink"/>
                </a:solidFill>
                <a:hlinkClick r:id="rId6"/>
              </a:rPr>
              <a:t>Transkribus</a:t>
            </a:r>
            <a:r>
              <a:rPr lang="en-US"/>
              <a:t> (somente para manuscritos)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4" name="Google Shape;364;p28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57175" y="254000"/>
            <a:ext cx="9017356" cy="5973763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p2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6000"/>
              <a:buFont typeface="Bitter"/>
              <a:buNone/>
            </a:pPr>
            <a:r>
              <a:rPr lang="en-US"/>
              <a:t>Definitions</a:t>
            </a:r>
            <a:endParaRPr/>
          </a:p>
        </p:txBody>
      </p:sp>
      <p:sp>
        <p:nvSpPr>
          <p:cNvPr id="109" name="Google Shape;109;p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590"/>
              <a:buChar char="•"/>
            </a:pPr>
            <a:r>
              <a:rPr b="1" lang="en-US" sz="2590"/>
              <a:t>Word</a:t>
            </a:r>
            <a:r>
              <a:rPr lang="en-US" sz="2590"/>
              <a:t> – A delimited string of characters as it appears in the text.</a:t>
            </a:r>
            <a:endParaRPr sz="2590"/>
          </a:p>
          <a:p>
            <a:pPr indent="-228600" lvl="0" marL="228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590"/>
              <a:buChar char="•"/>
            </a:pPr>
            <a:r>
              <a:rPr b="1" lang="en-US" sz="2590"/>
              <a:t>Term</a:t>
            </a:r>
            <a:r>
              <a:rPr lang="en-US" sz="2590"/>
              <a:t> – A “normalized” word (case, morphology, spelling etc.); an equivalence class of words.</a:t>
            </a:r>
            <a:endParaRPr/>
          </a:p>
          <a:p>
            <a:pPr indent="-228600" lvl="0" marL="228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590"/>
              <a:buChar char="•"/>
            </a:pPr>
            <a:r>
              <a:rPr b="1" lang="en-US" sz="2590"/>
              <a:t>Token</a:t>
            </a:r>
            <a:r>
              <a:rPr lang="en-US" sz="2590"/>
              <a:t> – An instance of a word or term occurring in a document.</a:t>
            </a:r>
            <a:endParaRPr sz="2590"/>
          </a:p>
          <a:p>
            <a:pPr indent="-228600" lvl="0" marL="228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590"/>
              <a:buChar char="•"/>
            </a:pPr>
            <a:r>
              <a:rPr b="1" lang="en-US" sz="2590"/>
              <a:t>Type</a:t>
            </a:r>
            <a:r>
              <a:rPr lang="en-US" sz="2590"/>
              <a:t> – The same as a term in most cases: an equivalence class of tokens.</a:t>
            </a:r>
            <a:endParaRPr/>
          </a:p>
          <a:p>
            <a:pPr indent="-228600" lvl="0" marL="228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590"/>
              <a:buChar char="•"/>
            </a:pPr>
            <a:r>
              <a:rPr b="1" lang="en-US" sz="2590"/>
              <a:t>Corpus</a:t>
            </a:r>
            <a:r>
              <a:rPr lang="en-US" sz="2590"/>
              <a:t> – A collection of documents</a:t>
            </a:r>
            <a:endParaRPr/>
          </a:p>
        </p:txBody>
      </p:sp>
      <p:sp>
        <p:nvSpPr>
          <p:cNvPr id="110" name="Google Shape;110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41b1556a12_1_55"/>
          <p:cNvSpPr txBox="1"/>
          <p:nvPr>
            <p:ph type="ctrTitle"/>
          </p:nvPr>
        </p:nvSpPr>
        <p:spPr>
          <a:xfrm>
            <a:off x="1628932" y="2554761"/>
            <a:ext cx="9144000" cy="985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itter"/>
              <a:buNone/>
            </a:pPr>
            <a:r>
              <a:rPr lang="en-US"/>
              <a:t>Information Retrival</a:t>
            </a:r>
            <a:endParaRPr b="1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41b1556a12_1_72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6000"/>
              <a:buFont typeface="Bitter"/>
              <a:buNone/>
            </a:pPr>
            <a:r>
              <a:rPr lang="en-US"/>
              <a:t>Information Retrival</a:t>
            </a:r>
            <a:endParaRPr/>
          </a:p>
        </p:txBody>
      </p:sp>
      <p:sp>
        <p:nvSpPr>
          <p:cNvPr id="376" name="Google Shape;376;g41b1556a12_1_72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Information retrieval (IR) is finding material (usually documents) of an unstructured nature (usually text) that satisfies an information need from within large collections (usually stored on computers).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Model Types:</a:t>
            </a:r>
            <a:endParaRPr/>
          </a:p>
          <a:p>
            <a:pPr indent="-4064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Set-theoretic models (Boolean Indexing)</a:t>
            </a:r>
            <a:endParaRPr/>
          </a:p>
          <a:p>
            <a:pPr indent="-4064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Vector models (tf-idf, LSI)</a:t>
            </a:r>
            <a:endParaRPr/>
          </a:p>
          <a:p>
            <a:pPr indent="-4064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Probabilistic models (LDA)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41b1556a12_1_80"/>
          <p:cNvSpPr txBox="1"/>
          <p:nvPr>
            <p:ph type="ctrTitle"/>
          </p:nvPr>
        </p:nvSpPr>
        <p:spPr>
          <a:xfrm>
            <a:off x="1628932" y="2554761"/>
            <a:ext cx="9144000" cy="985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itter"/>
              <a:buNone/>
            </a:pPr>
            <a:r>
              <a:rPr lang="en-US"/>
              <a:t>References</a:t>
            </a:r>
            <a:endParaRPr b="1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41b1556a12_1_84"/>
          <p:cNvSpPr txBox="1"/>
          <p:nvPr>
            <p:ph idx="1" type="body"/>
          </p:nvPr>
        </p:nvSpPr>
        <p:spPr>
          <a:xfrm>
            <a:off x="838200" y="358125"/>
            <a:ext cx="10515600" cy="58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JURAFSKY </a:t>
            </a:r>
            <a:r>
              <a:rPr lang="en-US" sz="2400"/>
              <a:t>D., </a:t>
            </a:r>
            <a:r>
              <a:rPr lang="en-US" sz="2400"/>
              <a:t>MARTIH </a:t>
            </a:r>
            <a:r>
              <a:rPr lang="en-US" sz="2400"/>
              <a:t>J. H. -  Speech and Language Processing (3rd ed. draft) -  August 29, 2019. </a:t>
            </a:r>
            <a:r>
              <a:rPr lang="en-US" sz="24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http://web.stanford.edu/~jurafsky/slp3/</a:t>
            </a:r>
            <a:endParaRPr sz="2400"/>
          </a:p>
          <a:p>
            <a:pPr indent="-3810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BLEI, David et al.</a:t>
            </a:r>
            <a:r>
              <a:rPr lang="en-US" sz="2400"/>
              <a:t> - </a:t>
            </a:r>
            <a:r>
              <a:rPr lang="en-US" sz="2400"/>
              <a:t>Latent Dirichlet Allocation</a:t>
            </a:r>
            <a:endParaRPr sz="2400"/>
          </a:p>
          <a:p>
            <a:pPr indent="-3810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BLEI, David - Probabilistic Topic Models</a:t>
            </a:r>
            <a:endParaRPr sz="2400"/>
          </a:p>
          <a:p>
            <a:pPr indent="-3810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The Illustrated Word2vec </a:t>
            </a:r>
            <a:r>
              <a:rPr lang="en-US" sz="24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https://jalammar.github.io/illustrated-word2vec/</a:t>
            </a:r>
            <a:endParaRPr sz="2400"/>
          </a:p>
          <a:p>
            <a:pPr indent="-3810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Text Preprocessing in Python: Steps, Tools, and Examples </a:t>
            </a:r>
            <a:r>
              <a:rPr lang="en-US" sz="24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https://medium.com/@datamonsters/text-preprocessing-in-python-steps-tools-and-examples-bf025f872908</a:t>
            </a:r>
            <a:endParaRPr sz="2400"/>
          </a:p>
          <a:p>
            <a:pPr indent="-3810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Curso IRI Lectures </a:t>
            </a:r>
            <a:r>
              <a:rPr lang="en-US" sz="24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https://github.com/fccoelho/curso -IRI</a:t>
            </a:r>
            <a:endParaRPr sz="2400"/>
          </a:p>
          <a:p>
            <a:pPr indent="-3810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Jeffrey Pennington, Richard Socher, and Christopher D. Manning. 2014. GloVe: Global Vectors for Word Representation. </a:t>
            </a:r>
            <a:r>
              <a:rPr lang="en-US" sz="24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7"/>
              </a:rPr>
              <a:t>https://nlp.stanford.edu/projects/glove/</a:t>
            </a:r>
            <a:endParaRPr sz="2400"/>
          </a:p>
          <a:p>
            <a:pPr indent="-3810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The Illustrated BERT, ELMo, and co. (How NLP Cracked Transfer Learning) </a:t>
            </a:r>
            <a:r>
              <a:rPr lang="en-US" sz="24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8"/>
              </a:rPr>
              <a:t>https://jalammar.github.io/illustrated-bert/</a:t>
            </a:r>
            <a:endParaRPr sz="240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41b1556a12_1_231"/>
          <p:cNvSpPr txBox="1"/>
          <p:nvPr>
            <p:ph idx="1" type="body"/>
          </p:nvPr>
        </p:nvSpPr>
        <p:spPr>
          <a:xfrm>
            <a:off x="838200" y="358125"/>
            <a:ext cx="10515600" cy="58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BENGIO Y. et al. </a:t>
            </a:r>
            <a:r>
              <a:rPr lang="en-US" sz="2400"/>
              <a:t>A Neural Probabilistic Language Model, 2003</a:t>
            </a:r>
            <a:endParaRPr sz="240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29"/>
          <p:cNvSpPr txBox="1"/>
          <p:nvPr>
            <p:ph idx="1" type="subTitle"/>
          </p:nvPr>
        </p:nvSpPr>
        <p:spPr>
          <a:xfrm>
            <a:off x="2044508" y="1724286"/>
            <a:ext cx="8384400" cy="38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</a:pPr>
            <a:r>
              <a:rPr lang="en-US"/>
              <a:t>Hugo Barroso Barreto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</a:pPr>
            <a:r>
              <a:rPr lang="en-US"/>
              <a:t>hugobarreto94@gmail.com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</a:pPr>
            <a:r>
              <a:rPr lang="en-US"/>
              <a:t>•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</a:pPr>
            <a:r>
              <a:rPr lang="en-US"/>
              <a:t>Marcelo Barata Ribeiro marcelobbribeiro@gmail.com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41b1556a12_0_9"/>
          <p:cNvSpPr txBox="1"/>
          <p:nvPr>
            <p:ph type="ctrTitle"/>
          </p:nvPr>
        </p:nvSpPr>
        <p:spPr>
          <a:xfrm>
            <a:off x="1628932" y="2554761"/>
            <a:ext cx="9144000" cy="985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Text Data Pre-Processing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41b1556a12_0_78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Stopwords </a:t>
            </a:r>
            <a:r>
              <a:rPr lang="en-US"/>
              <a:t>Removal</a:t>
            </a:r>
            <a:endParaRPr/>
          </a:p>
        </p:txBody>
      </p:sp>
      <p:sp>
        <p:nvSpPr>
          <p:cNvPr id="122" name="Google Shape;122;g41b1556a12_0_78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/>
              <a:t>Stopwords:</a:t>
            </a:r>
            <a:r>
              <a:rPr lang="en-US"/>
              <a:t> extremely common words which would appear</a:t>
            </a:r>
            <a:endParaRPr/>
          </a:p>
          <a:p>
            <a:pPr indent="0" lvl="0" marL="0" rtl="0" algn="just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to be of little value in differentiating documents topics.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406400" lvl="0" marL="457200" rtl="0" algn="l"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Examples: a, an, and, are, as, at, be, by, for, from, has, he, in,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is, it, its, of, on, that, the, to, was, were, will, with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g41b1556a12_0_78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41b1556a12_1_1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6000"/>
              <a:buFont typeface="Bitter"/>
              <a:buNone/>
            </a:pPr>
            <a:r>
              <a:rPr b="0" lang="en-US"/>
              <a:t>Named-entity recognition</a:t>
            </a:r>
            <a:endParaRPr/>
          </a:p>
        </p:txBody>
      </p:sp>
      <p:sp>
        <p:nvSpPr>
          <p:cNvPr id="129" name="Google Shape;129;g41b1556a12_1_1"/>
          <p:cNvSpPr txBox="1"/>
          <p:nvPr>
            <p:ph idx="1" type="body"/>
          </p:nvPr>
        </p:nvSpPr>
        <p:spPr>
          <a:xfrm>
            <a:off x="838200" y="1825625"/>
            <a:ext cx="68490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Named-entity recognition (NER) aims to find named entities in text and classify them into </a:t>
            </a:r>
            <a:r>
              <a:rPr lang="en-US"/>
              <a:t>predefined</a:t>
            </a:r>
            <a:r>
              <a:rPr lang="en-US"/>
              <a:t> categories (names of persons, locations, organizations, times, etc.).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Char char="•"/>
            </a:pPr>
            <a:r>
              <a:rPr lang="en-US"/>
              <a:t>Ferramentas: 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800"/>
              <a:buChar char="•"/>
            </a:pPr>
            <a:r>
              <a:rPr lang="en-US" u="sng">
                <a:solidFill>
                  <a:schemeClr val="hlink"/>
                </a:solidFill>
                <a:hlinkClick r:id="rId3"/>
              </a:rPr>
              <a:t>palavras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800"/>
              <a:buChar char="•"/>
            </a:pPr>
            <a:r>
              <a:rPr lang="en-US" u="sng">
                <a:solidFill>
                  <a:schemeClr val="hlink"/>
                </a:solidFill>
                <a:hlinkClick r:id="rId4"/>
              </a:rPr>
              <a:t>Stanford NLP</a:t>
            </a:r>
            <a:endParaRPr/>
          </a:p>
        </p:txBody>
      </p:sp>
      <p:sp>
        <p:nvSpPr>
          <p:cNvPr id="130" name="Google Shape;130;g41b1556a12_1_1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31" name="Google Shape;131;g41b1556a12_1_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87326" y="1690822"/>
            <a:ext cx="3422320" cy="493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6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6000"/>
              <a:buFont typeface="Bitter"/>
              <a:buNone/>
            </a:pPr>
            <a:r>
              <a:rPr lang="en-US"/>
              <a:t>Normalization</a:t>
            </a:r>
            <a:endParaRPr/>
          </a:p>
        </p:txBody>
      </p:sp>
      <p:sp>
        <p:nvSpPr>
          <p:cNvPr id="137" name="Google Shape;137;p6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en-US"/>
              <a:t>Normalizing text means converting it to a more convenient, standard form. We most commonly implicitly define </a:t>
            </a:r>
            <a:r>
              <a:rPr b="1" lang="en-US"/>
              <a:t>equivalence classes</a:t>
            </a:r>
            <a:r>
              <a:rPr lang="en-US"/>
              <a:t> of terms and </a:t>
            </a:r>
            <a:r>
              <a:rPr b="1" lang="en-US"/>
              <a:t>tokenizing</a:t>
            </a:r>
            <a:r>
              <a:rPr lang="en-US"/>
              <a:t> them.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Regular Expressions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Char char="•"/>
            </a:pPr>
            <a:r>
              <a:rPr lang="en-US"/>
              <a:t>Lemmatization</a:t>
            </a:r>
            <a:endParaRPr/>
          </a:p>
          <a:p>
            <a:pPr indent="-228600" lvl="0" marL="228600" rtl="0" algn="l"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Stemming</a:t>
            </a:r>
            <a:endParaRPr/>
          </a:p>
          <a:p>
            <a:pPr indent="-228600" lvl="0" marL="228600" rtl="0" algn="l"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Tokenization</a:t>
            </a:r>
            <a:endParaRPr/>
          </a:p>
          <a:p>
            <a:pPr indent="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6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41b1556a12_0_62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Lemmatization </a:t>
            </a:r>
            <a:endParaRPr/>
          </a:p>
        </p:txBody>
      </p:sp>
      <p:sp>
        <p:nvSpPr>
          <p:cNvPr id="145" name="Google Shape;145;g41b1556a12_0_62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Lemmatization is the process of grouping together the inflected forms of a word to dictionary form (the lemma).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406400" lvl="0" marL="457200" rtl="0" algn="l"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Depends on correctly identifying the intended part of speech and meaning of a word in a sentence.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g41b1556a12_0_62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ma do Office">
  <a:themeElements>
    <a:clrScheme name="Escritório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o Office">
  <a:themeElements>
    <a:clrScheme name="Escritório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2016-09-21T18:19:40Z</dcterms:created>
  <dc:creator>Marcelo Bianchi Barata Ribeiro</dc:creator>
</cp:coreProperties>
</file>